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  <p:sldMasterId id="2147483655" r:id="rId5"/>
    <p:sldMasterId id="214748365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9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23.xml" Type="http://schemas.openxmlformats.org/officeDocument/2006/relationships/slide" Id="rId30"/><Relationship Target="slides/slide5.xml" Type="http://schemas.openxmlformats.org/officeDocument/2006/relationships/slide" Id="rId12"/><Relationship Target="slides/slide24.xml" Type="http://schemas.openxmlformats.org/officeDocument/2006/relationships/slide" Id="rId31"/><Relationship Target="slides/slide6.xml" Type="http://schemas.openxmlformats.org/officeDocument/2006/relationships/slide" Id="rId13"/><Relationship Target="slides/slide3.xml" Type="http://schemas.openxmlformats.org/officeDocument/2006/relationships/slide" Id="rId10"/><Relationship Target="slides/slide4.xml" Type="http://schemas.openxmlformats.org/officeDocument/2006/relationships/slide" Id="rId11"/><Relationship Target="slides/slide27.xml" Type="http://schemas.openxmlformats.org/officeDocument/2006/relationships/slide" Id="rId34"/><Relationship Target="slides/slide25.xml" Type="http://schemas.openxmlformats.org/officeDocument/2006/relationships/slide" Id="rId32"/><Relationship Target="slides/slide26.xml" Type="http://schemas.openxmlformats.org/officeDocument/2006/relationships/slide" Id="rId33"/><Relationship Target="slides/slide22.xml" Type="http://schemas.openxmlformats.org/officeDocument/2006/relationships/slide" Id="rId29"/><Relationship Target="slides/slide19.xml" Type="http://schemas.openxmlformats.org/officeDocument/2006/relationships/slide" Id="rId26"/><Relationship Target="slides/slide18.xml" Type="http://schemas.openxmlformats.org/officeDocument/2006/relationships/slide" Id="rId25"/><Relationship Target="slides/slide21.xml" Type="http://schemas.openxmlformats.org/officeDocument/2006/relationships/slide" Id="rId28"/><Relationship Target="slides/slide20.xml" Type="http://schemas.openxmlformats.org/officeDocument/2006/relationships/slide" Id="rId27"/><Relationship Target="presProps.xml" Type="http://schemas.openxmlformats.org/officeDocument/2006/relationships/presProps" Id="rId2"/><Relationship Target="slides/slide14.xml" Type="http://schemas.openxmlformats.org/officeDocument/2006/relationships/slide" Id="rId21"/><Relationship Target="theme/theme3.xml" Type="http://schemas.openxmlformats.org/officeDocument/2006/relationships/theme" Id="rId1"/><Relationship Target="slides/slide15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6.xml" Type="http://schemas.openxmlformats.org/officeDocument/2006/relationships/slide" Id="rId23"/><Relationship Target="tableStyles.xml" Type="http://schemas.openxmlformats.org/officeDocument/2006/relationships/tableStyles" Id="rId3"/><Relationship Target="slides/slide17.xml" Type="http://schemas.openxmlformats.org/officeDocument/2006/relationships/slide" Id="rId24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 rot="5400000">
            <a:off y="2616219" x="4873624"/>
            <a:ext cy="1471593" cx="615475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y="8732" x="723104"/>
            <a:ext cy="6686568" cx="615475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82575" marL="34290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algn="l" rtl="0" indent="-222250" marL="742950">
              <a:spcBef>
                <a:spcPts val="560"/>
              </a:spcBef>
              <a:buClr>
                <a:schemeClr val="dk2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algn="l" rtl="0" indent="-174625" marL="114300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algn="l" rtl="0" indent="-184150" marL="1600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algn="l" rtl="0" indent="-184150" marL="20574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85728" x="3580744"/>
            <a:ext cy="1162049" cx="510605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defRPr b="0" cap="small" sz="3200"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1446217" x="3575050"/>
            <a:ext cy="4679671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y="285729" x="457200"/>
            <a:ext cy="5840435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Aft>
                <a:spcPts val="0"/>
              </a:spcAft>
              <a:buNone/>
              <a:defRPr sz="1400"/>
            </a:lvl1pPr>
            <a:lvl2pPr rtl="0" indent="0" marL="457200">
              <a:spcAft>
                <a:spcPts val="0"/>
              </a:spcAft>
              <a:buNone/>
              <a:defRPr sz="1200"/>
            </a:lvl2pPr>
            <a:lvl3pPr rtl="0" indent="0" marL="914400">
              <a:spcAft>
                <a:spcPts val="0"/>
              </a:spcAft>
              <a:buNone/>
              <a:defRPr sz="1000"/>
            </a:lvl3pPr>
            <a:lvl4pPr rtl="0" indent="0" marL="1371600">
              <a:spcAft>
                <a:spcPts val="0"/>
              </a:spcAft>
              <a:buNone/>
              <a:defRPr sz="900"/>
            </a:lvl4pPr>
            <a:lvl5pPr rtl="0" indent="0" marL="1828800">
              <a:spcAft>
                <a:spcPts val="0"/>
              </a:spcAft>
              <a:buNone/>
              <a:defRPr sz="900"/>
            </a:lvl5pPr>
            <a:lvl6pPr rtl="0" indent="0" marL="2286000">
              <a:buNone/>
              <a:defRPr sz="900"/>
            </a:lvl6pPr>
            <a:lvl7pPr rtl="0" indent="0" marL="2743200">
              <a:buNone/>
              <a:defRPr sz="900"/>
            </a:lvl7pPr>
            <a:lvl8pPr rtl="0" indent="0" marL="3200400">
              <a:buNone/>
              <a:defRPr sz="900"/>
            </a:lvl8pPr>
            <a:lvl9pPr rtl="0" indent="0" marL="3657600"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y="1857364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trike="noStrike" u="none" b="1" cap="none" baseline="0" sz="44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y="3357562" x="2062791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560"/>
              </a:spcBef>
              <a:buClr>
                <a:schemeClr val="dk2"/>
              </a:buClr>
              <a:buFont typeface="Arial"/>
              <a:buNone/>
              <a:defRPr strike="noStrike" u="none" b="0" cap="none" baseline="0" sz="28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457200">
              <a:spcBef>
                <a:spcPts val="560"/>
              </a:spcBef>
              <a:buClr>
                <a:schemeClr val="dk2"/>
              </a:buClr>
              <a:buFont typeface="Arial"/>
              <a:buNone/>
              <a:defRPr strike="noStrike" u="none" b="0" cap="none" baseline="0" sz="28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914400">
              <a:spcBef>
                <a:spcPts val="480"/>
              </a:spcBef>
              <a:buClr>
                <a:schemeClr val="dk2"/>
              </a:buClr>
              <a:buFont typeface="Arial"/>
              <a:buNone/>
              <a:defRPr strike="noStrike" u="none" b="0" cap="none" baseline="0" sz="24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1371600">
              <a:spcBef>
                <a:spcPts val="400"/>
              </a:spcBef>
              <a:buClr>
                <a:schemeClr val="dk2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1828800">
              <a:spcBef>
                <a:spcPts val="400"/>
              </a:spcBef>
              <a:buClr>
                <a:schemeClr val="dk2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2286000">
              <a:spcBef>
                <a:spcPts val="400"/>
              </a:spcBef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2743200">
              <a:spcBef>
                <a:spcPts val="400"/>
              </a:spcBef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3200400">
              <a:spcBef>
                <a:spcPts val="400"/>
              </a:spcBef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3657600">
              <a:spcBef>
                <a:spcPts val="400"/>
              </a:spcBef>
              <a:buClr>
                <a:srgbClr val="3F3F3F"/>
              </a:buClr>
              <a:buFont typeface="Arial"/>
              <a:buNone/>
              <a:defRPr strike="noStrike" u="none" b="0" cap="none" baseline="0" sz="20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accent2"/>
              </a:buClr>
              <a:buNone/>
              <a:defRPr b="1" sz="4400"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82575" marL="34290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algn="l" rtl="0" indent="-222250" marL="742950">
              <a:spcBef>
                <a:spcPts val="560"/>
              </a:spcBef>
              <a:buClr>
                <a:schemeClr val="dk2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algn="l" rtl="0" indent="-174625" marL="114300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algn="l" rtl="0" indent="-184150" marL="1600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algn="l" rtl="0" indent="-184150" marL="20574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1" type="obj"/>
          </p:nvPr>
        </p:nvSpPr>
        <p:spPr>
          <a:xfrm>
            <a:off y="609600" x="457200"/>
            <a:ext cy="1981199" cx="8305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accent2"/>
              </a:buClr>
              <a:buNone/>
              <a:defRPr b="1" sz="4400"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82575" marL="34290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algn="l" rtl="0" indent="-222250" marL="742950">
              <a:spcBef>
                <a:spcPts val="560"/>
              </a:spcBef>
              <a:buClr>
                <a:schemeClr val="dk2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algn="l" rtl="0" indent="-174625" marL="114300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algn="l" rtl="0" indent="-184150" marL="1600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algn="l" rtl="0" indent="-184150" marL="20574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y="6570661" x="0"/>
            <a:ext cy="287337" cx="164306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y="6570661" x="1643061"/>
            <a:ext cy="287337" cx="42148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y="6570661" x="8572500"/>
            <a:ext cy="287337" cx="57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3F3F3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media/image01.jpg" Type="http://schemas.openxmlformats.org/officeDocument/2006/relationships/image" Id="rId1"/><Relationship Target="../slideLayouts/slideLayout1.xml" Type="http://schemas.openxmlformats.org/officeDocument/2006/relationships/slideLayout" Id="rId4"/><Relationship Target="../media/image02.png" Type="http://schemas.openxmlformats.org/officeDocument/2006/relationships/image" Id="rId3"/><Relationship Target="../slideLayouts/slideLayout3.xml" Type="http://schemas.openxmlformats.org/officeDocument/2006/relationships/slideLayout" Id="rId6"/><Relationship Target="../slideLayouts/slideLayout2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media/image01.jpg" Type="http://schemas.openxmlformats.org/officeDocument/2006/relationships/image" Id="rId1"/><Relationship Target="../slideLayouts/slideLayout4.xml" Type="http://schemas.openxmlformats.org/officeDocument/2006/relationships/slideLayout" Id="rId4"/><Relationship Target="../media/image02.png" Type="http://schemas.openxmlformats.org/officeDocument/2006/relationships/image" Id="rId3"/><Relationship Target="../theme/theme2.xml" Type="http://schemas.openxmlformats.org/officeDocument/2006/relationships/theme" Id="rId5"/></Relationships>
</file>

<file path=ppt/slideMasters/_rels/slideMaster3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media/image01.jpg" Type="http://schemas.openxmlformats.org/officeDocument/2006/relationships/image" Id="rId1"/><Relationship Target="../slideLayouts/slideLayout5.xml" Type="http://schemas.openxmlformats.org/officeDocument/2006/relationships/slideLayout" Id="rId4"/><Relationship Target="../media/image02.png" Type="http://schemas.openxmlformats.org/officeDocument/2006/relationships/image" Id="rId3"/><Relationship Target="../theme/theme1.xml" Type="http://schemas.openxmlformats.org/officeDocument/2006/relationships/theme" Id="rId6"/><Relationship Target="../slideLayouts/slideLayout6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7F7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" name="Shape 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  <p:grpSp>
        <p:nvGrpSpPr>
          <p:cNvPr id="6" name="Shape 6"/>
          <p:cNvGrpSpPr/>
          <p:nvPr/>
        </p:nvGrpSpPr>
        <p:grpSpPr>
          <a:xfrm>
            <a:off y="6566040" x="-6095"/>
            <a:ext cy="298016" cx="9150095"/>
            <a:chOff y="0" x="0"/>
            <a:chExt cy="2147483647" cx="2147483647"/>
          </a:xfrm>
        </p:grpSpPr>
        <p:grpSp>
          <p:nvGrpSpPr>
            <p:cNvPr id="7" name="Shape 7"/>
            <p:cNvGrpSpPr/>
            <p:nvPr/>
          </p:nvGrpSpPr>
          <p:grpSpPr>
            <a:xfrm>
              <a:off y="0" x="0"/>
              <a:ext cy="2147483647" cx="2057349536"/>
              <a:chOff y="0" x="0"/>
              <a:chExt cy="2147483647" cx="2147483647"/>
            </a:xfrm>
          </p:grpSpPr>
          <p:grpSp>
            <p:nvGrpSpPr>
              <p:cNvPr id="8" name="Shape 8"/>
              <p:cNvGrpSpPr/>
              <p:nvPr/>
            </p:nvGrpSpPr>
            <p:grpSpPr>
              <a:xfrm>
                <a:off y="1007999233" x="0"/>
                <a:ext cy="1139484413" cx="2147483647"/>
                <a:chOff y="0" x="0"/>
                <a:chExt cy="2147483646" cx="2147483647"/>
              </a:xfrm>
            </p:grpSpPr>
            <p:pic>
              <p:nvPicPr>
                <p:cNvPr id="9" name="Shape 9"/>
                <p:cNvPicPr preferRelativeResize="0"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y="0" x="0"/>
                  <a:ext cy="2147483646" cx="2147483647"/>
                </a:xfrm>
                <a:prstGeom prst="rect">
                  <a:avLst/>
                </a:prstGeom>
              </p:spPr>
            </p:pic>
            <p:sp>
              <p:nvSpPr>
                <p:cNvPr id="10" name="Shape 10"/>
                <p:cNvSpPr/>
                <p:nvPr/>
              </p:nvSpPr>
              <p:spPr>
                <a:xfrm>
                  <a:off y="104624070" x="1493382"/>
                  <a:ext cy="0" cx="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/>
              </p:txBody>
            </p:sp>
          </p:grpSp>
          <p:grpSp>
            <p:nvGrpSpPr>
              <p:cNvPr id="11" name="Shape 11"/>
              <p:cNvGrpSpPr/>
              <p:nvPr/>
            </p:nvGrpSpPr>
            <p:grpSpPr>
              <a:xfrm>
                <a:off y="0" x="0"/>
                <a:ext cy="1095654346" cx="2147483647"/>
                <a:chOff y="0" x="0"/>
                <a:chExt cy="2147483647" cx="2147483647"/>
              </a:xfrm>
            </p:grpSpPr>
            <p:pic>
              <p:nvPicPr>
                <p:cNvPr id="12" name="Shape 12"/>
                <p:cNvPicPr preferRelativeResize="0"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y="0" x="0"/>
                  <a:ext cy="2147483647" cx="2147483647"/>
                </a:xfrm>
                <a:prstGeom prst="rect">
                  <a:avLst/>
                </a:prstGeom>
              </p:spPr>
            </p:pic>
            <p:sp>
              <p:nvSpPr>
                <p:cNvPr id="13" name="Shape 13"/>
                <p:cNvSpPr/>
                <p:nvPr/>
              </p:nvSpPr>
              <p:spPr>
                <a:xfrm>
                  <a:off y="2084492213" x="1493382"/>
                  <a:ext cy="0" cx="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/>
              </p:txBody>
            </p:sp>
          </p:grpSp>
        </p:grpSp>
        <p:grpSp>
          <p:nvGrpSpPr>
            <p:cNvPr id="14" name="Shape 14"/>
            <p:cNvGrpSpPr/>
            <p:nvPr/>
          </p:nvGrpSpPr>
          <p:grpSpPr>
            <a:xfrm>
              <a:off y="40146464" x="2029361587"/>
              <a:ext cy="2063681499" cx="118122059"/>
              <a:chOff y="0" x="0"/>
              <a:chExt cy="2147483647" cx="2147483647"/>
            </a:xfrm>
          </p:grpSpPr>
          <p:sp>
            <p:nvSpPr>
              <p:cNvPr id="15" name="Shape 15"/>
              <p:cNvSpPr/>
              <p:nvPr/>
            </p:nvSpPr>
            <p:spPr>
              <a:xfrm flipH="1">
                <a:off y="0" x="0"/>
                <a:ext cy="2144107100" cx="1066207051"/>
              </a:xfrm>
              <a:prstGeom prst="chevron">
                <a:avLst>
                  <a:gd fmla="val 10800" name="adj"/>
                </a:avLst>
              </a:prstGeom>
              <a:gradFill>
                <a:gsLst>
                  <a:gs pos="0">
                    <a:srgbClr val="006AED">
                      <a:alpha val="59607"/>
                    </a:srgbClr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  <p:sp>
            <p:nvSpPr>
              <p:cNvPr id="16" name="Shape 16"/>
              <p:cNvSpPr/>
              <p:nvPr/>
            </p:nvSpPr>
            <p:spPr>
              <a:xfrm flipH="1">
                <a:off y="3376546" x="539958833"/>
                <a:ext cy="2144107100" cx="1066207051"/>
              </a:xfrm>
              <a:prstGeom prst="chevron">
                <a:avLst>
                  <a:gd fmla="val 10800" name="adj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05CD1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  <p:sp>
            <p:nvSpPr>
              <p:cNvPr id="17" name="Shape 17"/>
              <p:cNvSpPr/>
              <p:nvPr/>
            </p:nvSpPr>
            <p:spPr>
              <a:xfrm flipH="1">
                <a:off y="2482136" x="1081276595"/>
                <a:ext cy="2144107100" cx="1066207051"/>
              </a:xfrm>
              <a:prstGeom prst="chevron">
                <a:avLst>
                  <a:gd fmla="val 10800" name="adj"/>
                </a:avLst>
              </a:prstGeom>
              <a:gradFill>
                <a:gsLst>
                  <a:gs pos="0">
                    <a:srgbClr val="005CD1"/>
                  </a:gs>
                  <a:gs pos="100000">
                    <a:srgbClr val="002052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</p:grpSp>
      </p:grpSp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trike="noStrike" u="none" b="1" cap="none" baseline="0" sz="44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2pPr>
            <a:lvl3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3pPr>
            <a:lvl4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4pPr>
            <a:lvl5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5pPr>
            <a:lvl6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6pPr>
            <a:lvl7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7pPr>
            <a:lvl8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8pPr>
            <a:lvl9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82575" marL="34290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222250" marL="742950">
              <a:spcBef>
                <a:spcPts val="56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74625" marL="114300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84150" marL="1600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84150" marL="20574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y="6570661" x="0"/>
            <a:ext cy="287337" cx="164306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y="6570661" x="1643061"/>
            <a:ext cy="287337" cx="42148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y="6570661" x="8572500"/>
            <a:ext cy="287337" cx="57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4"/>
    <p:sldLayoutId id="2147483649" r:id="rId5"/>
    <p:sldLayoutId id="2147483650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6C6CB9"/>
            </a:gs>
            <a:gs pos="19999">
              <a:srgbClr val="E7E7FF"/>
            </a:gs>
            <a:gs pos="100000">
              <a:srgbClr val="C2C2FF"/>
            </a:gs>
          </a:gsLst>
          <a:lin ang="5400000" scaled="0"/>
        </a:gra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" name="Shape 3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  <p:grpSp>
        <p:nvGrpSpPr>
          <p:cNvPr id="33" name="Shape 33"/>
          <p:cNvGrpSpPr/>
          <p:nvPr/>
        </p:nvGrpSpPr>
        <p:grpSpPr>
          <a:xfrm>
            <a:off y="6566040" x="-6095"/>
            <a:ext cy="298016" cx="9150095"/>
            <a:chOff y="0" x="0"/>
            <a:chExt cy="2147483647" cx="2147483647"/>
          </a:xfrm>
        </p:grpSpPr>
        <p:grpSp>
          <p:nvGrpSpPr>
            <p:cNvPr id="34" name="Shape 34"/>
            <p:cNvGrpSpPr/>
            <p:nvPr/>
          </p:nvGrpSpPr>
          <p:grpSpPr>
            <a:xfrm>
              <a:off y="0" x="0"/>
              <a:ext cy="2147483647" cx="2057349536"/>
              <a:chOff y="0" x="0"/>
              <a:chExt cy="2147483647" cx="2147483647"/>
            </a:xfrm>
          </p:grpSpPr>
          <p:grpSp>
            <p:nvGrpSpPr>
              <p:cNvPr id="35" name="Shape 35"/>
              <p:cNvGrpSpPr/>
              <p:nvPr/>
            </p:nvGrpSpPr>
            <p:grpSpPr>
              <a:xfrm>
                <a:off y="1007999233" x="0"/>
                <a:ext cy="1139484413" cx="2147483647"/>
                <a:chOff y="0" x="0"/>
                <a:chExt cy="2147483646" cx="2147483647"/>
              </a:xfrm>
            </p:grpSpPr>
            <p:pic>
              <p:nvPicPr>
                <p:cNvPr id="36" name="Shape 36"/>
                <p:cNvPicPr preferRelativeResize="0"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y="0" x="0"/>
                  <a:ext cy="2147483646" cx="2147483647"/>
                </a:xfrm>
                <a:prstGeom prst="rect">
                  <a:avLst/>
                </a:prstGeom>
              </p:spPr>
            </p:pic>
            <p:sp>
              <p:nvSpPr>
                <p:cNvPr id="37" name="Shape 37"/>
                <p:cNvSpPr/>
                <p:nvPr/>
              </p:nvSpPr>
              <p:spPr>
                <a:xfrm>
                  <a:off y="104624070" x="1493382"/>
                  <a:ext cy="0" cx="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/>
              </p:txBody>
            </p:sp>
          </p:grpSp>
          <p:grpSp>
            <p:nvGrpSpPr>
              <p:cNvPr id="38" name="Shape 38"/>
              <p:cNvGrpSpPr/>
              <p:nvPr/>
            </p:nvGrpSpPr>
            <p:grpSpPr>
              <a:xfrm>
                <a:off y="0" x="0"/>
                <a:ext cy="1095654346" cx="2147483647"/>
                <a:chOff y="0" x="0"/>
                <a:chExt cy="2147483647" cx="2147483647"/>
              </a:xfrm>
            </p:grpSpPr>
            <p:pic>
              <p:nvPicPr>
                <p:cNvPr id="39" name="Shape 39"/>
                <p:cNvPicPr preferRelativeResize="0"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y="0" x="0"/>
                  <a:ext cy="2147483647" cx="2147483647"/>
                </a:xfrm>
                <a:prstGeom prst="rect">
                  <a:avLst/>
                </a:prstGeom>
              </p:spPr>
            </p:pic>
            <p:sp>
              <p:nvSpPr>
                <p:cNvPr id="40" name="Shape 40"/>
                <p:cNvSpPr/>
                <p:nvPr/>
              </p:nvSpPr>
              <p:spPr>
                <a:xfrm>
                  <a:off y="2084492213" x="1493382"/>
                  <a:ext cy="0" cx="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/>
              </p:txBody>
            </p:sp>
          </p:grpSp>
        </p:grpSp>
        <p:grpSp>
          <p:nvGrpSpPr>
            <p:cNvPr id="41" name="Shape 41"/>
            <p:cNvGrpSpPr/>
            <p:nvPr/>
          </p:nvGrpSpPr>
          <p:grpSpPr>
            <a:xfrm>
              <a:off y="40146464" x="2029361587"/>
              <a:ext cy="2063681499" cx="118122059"/>
              <a:chOff y="0" x="0"/>
              <a:chExt cy="2147483647" cx="2147483647"/>
            </a:xfrm>
          </p:grpSpPr>
          <p:sp>
            <p:nvSpPr>
              <p:cNvPr id="42" name="Shape 42"/>
              <p:cNvSpPr/>
              <p:nvPr/>
            </p:nvSpPr>
            <p:spPr>
              <a:xfrm flipH="1">
                <a:off y="0" x="0"/>
                <a:ext cy="2144107100" cx="1066207051"/>
              </a:xfrm>
              <a:prstGeom prst="chevron">
                <a:avLst>
                  <a:gd fmla="val 10800" name="adj"/>
                </a:avLst>
              </a:prstGeom>
              <a:gradFill>
                <a:gsLst>
                  <a:gs pos="0">
                    <a:srgbClr val="006AED">
                      <a:alpha val="59607"/>
                    </a:srgbClr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  <p:sp>
            <p:nvSpPr>
              <p:cNvPr id="43" name="Shape 43"/>
              <p:cNvSpPr/>
              <p:nvPr/>
            </p:nvSpPr>
            <p:spPr>
              <a:xfrm flipH="1">
                <a:off y="3376546" x="539958833"/>
                <a:ext cy="2144107100" cx="1066207051"/>
              </a:xfrm>
              <a:prstGeom prst="chevron">
                <a:avLst>
                  <a:gd fmla="val 10800" name="adj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05CD1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  <p:sp>
            <p:nvSpPr>
              <p:cNvPr id="44" name="Shape 44"/>
              <p:cNvSpPr/>
              <p:nvPr/>
            </p:nvSpPr>
            <p:spPr>
              <a:xfrm flipH="1">
                <a:off y="2482136" x="1081276595"/>
                <a:ext cy="2144107100" cx="1066207051"/>
              </a:xfrm>
              <a:prstGeom prst="chevron">
                <a:avLst>
                  <a:gd fmla="val 10800" name="adj"/>
                </a:avLst>
              </a:prstGeom>
              <a:gradFill>
                <a:gsLst>
                  <a:gs pos="0">
                    <a:srgbClr val="005CD1"/>
                  </a:gs>
                  <a:gs pos="100000">
                    <a:srgbClr val="002052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</p:grpSp>
      </p:grpSp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trike="noStrike" u="none" b="1" cap="none" baseline="0" sz="44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2pPr>
            <a:lvl3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3pPr>
            <a:lvl4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4pPr>
            <a:lvl5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5pPr>
            <a:lvl6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6pPr>
            <a:lvl7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7pPr>
            <a:lvl8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8pPr>
            <a:lvl9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82575" marL="34290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222250" marL="742950">
              <a:spcBef>
                <a:spcPts val="56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74625" marL="114300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84150" marL="1600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84150" marL="20574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y="6570661" x="0"/>
            <a:ext cy="287337" cx="164306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y="6570661" x="1643061"/>
            <a:ext cy="287337" cx="42148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y="6570661" x="8572500"/>
            <a:ext cy="287337" cx="57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1" r:id="rId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7F7FF"/>
        </a:solid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" name="Shape 5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  <p:grpSp>
        <p:nvGrpSpPr>
          <p:cNvPr id="55" name="Shape 55"/>
          <p:cNvGrpSpPr/>
          <p:nvPr/>
        </p:nvGrpSpPr>
        <p:grpSpPr>
          <a:xfrm>
            <a:off y="6566040" x="-6095"/>
            <a:ext cy="298016" cx="9150095"/>
            <a:chOff y="0" x="0"/>
            <a:chExt cy="2147483647" cx="2147483647"/>
          </a:xfrm>
        </p:grpSpPr>
        <p:grpSp>
          <p:nvGrpSpPr>
            <p:cNvPr id="56" name="Shape 56"/>
            <p:cNvGrpSpPr/>
            <p:nvPr/>
          </p:nvGrpSpPr>
          <p:grpSpPr>
            <a:xfrm>
              <a:off y="0" x="0"/>
              <a:ext cy="2147483647" cx="2057349536"/>
              <a:chOff y="0" x="0"/>
              <a:chExt cy="2147483647" cx="2147483647"/>
            </a:xfrm>
          </p:grpSpPr>
          <p:grpSp>
            <p:nvGrpSpPr>
              <p:cNvPr id="57" name="Shape 57"/>
              <p:cNvGrpSpPr/>
              <p:nvPr/>
            </p:nvGrpSpPr>
            <p:grpSpPr>
              <a:xfrm>
                <a:off y="1007999233" x="0"/>
                <a:ext cy="1139484413" cx="2147483647"/>
                <a:chOff y="0" x="0"/>
                <a:chExt cy="2147483646" cx="2147483647"/>
              </a:xfrm>
            </p:grpSpPr>
            <p:pic>
              <p:nvPicPr>
                <p:cNvPr id="58" name="Shape 58"/>
                <p:cNvPicPr preferRelativeResize="0"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y="0" x="0"/>
                  <a:ext cy="2147483646" cx="2147483647"/>
                </a:xfrm>
                <a:prstGeom prst="rect">
                  <a:avLst/>
                </a:prstGeom>
              </p:spPr>
            </p:pic>
            <p:sp>
              <p:nvSpPr>
                <p:cNvPr id="59" name="Shape 59"/>
                <p:cNvSpPr/>
                <p:nvPr/>
              </p:nvSpPr>
              <p:spPr>
                <a:xfrm>
                  <a:off y="104624070" x="1493382"/>
                  <a:ext cy="0" cx="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/>
              </p:txBody>
            </p:sp>
          </p:grpSp>
          <p:grpSp>
            <p:nvGrpSpPr>
              <p:cNvPr id="60" name="Shape 60"/>
              <p:cNvGrpSpPr/>
              <p:nvPr/>
            </p:nvGrpSpPr>
            <p:grpSpPr>
              <a:xfrm>
                <a:off y="0" x="0"/>
                <a:ext cy="1095654346" cx="2147483647"/>
                <a:chOff y="0" x="0"/>
                <a:chExt cy="2147483647" cx="2147483647"/>
              </a:xfrm>
            </p:grpSpPr>
            <p:pic>
              <p:nvPicPr>
                <p:cNvPr id="61" name="Shape 61"/>
                <p:cNvPicPr preferRelativeResize="0"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y="0" x="0"/>
                  <a:ext cy="2147483647" cx="2147483647"/>
                </a:xfrm>
                <a:prstGeom prst="rect">
                  <a:avLst/>
                </a:prstGeom>
              </p:spPr>
            </p:pic>
            <p:sp>
              <p:nvSpPr>
                <p:cNvPr id="62" name="Shape 62"/>
                <p:cNvSpPr/>
                <p:nvPr/>
              </p:nvSpPr>
              <p:spPr>
                <a:xfrm>
                  <a:off y="2084492213" x="1493382"/>
                  <a:ext cy="0" cx="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bIns="45700" rIns="91425" lIns="91425" tIns="45700" anchor="ctr" anchorCtr="0">
                  <a:noAutofit/>
                </a:bodyPr>
                <a:lstStyle/>
                <a:p/>
              </p:txBody>
            </p:sp>
          </p:grpSp>
        </p:grpSp>
        <p:grpSp>
          <p:nvGrpSpPr>
            <p:cNvPr id="63" name="Shape 63"/>
            <p:cNvGrpSpPr/>
            <p:nvPr/>
          </p:nvGrpSpPr>
          <p:grpSpPr>
            <a:xfrm>
              <a:off y="40146464" x="2029361587"/>
              <a:ext cy="2063681499" cx="118122059"/>
              <a:chOff y="0" x="0"/>
              <a:chExt cy="2147483647" cx="2147483647"/>
            </a:xfrm>
          </p:grpSpPr>
          <p:sp>
            <p:nvSpPr>
              <p:cNvPr id="64" name="Shape 64"/>
              <p:cNvSpPr/>
              <p:nvPr/>
            </p:nvSpPr>
            <p:spPr>
              <a:xfrm flipH="1">
                <a:off y="0" x="0"/>
                <a:ext cy="2144107100" cx="1066207051"/>
              </a:xfrm>
              <a:prstGeom prst="chevron">
                <a:avLst>
                  <a:gd fmla="val 10800" name="adj"/>
                </a:avLst>
              </a:prstGeom>
              <a:gradFill>
                <a:gsLst>
                  <a:gs pos="0">
                    <a:srgbClr val="006AED">
                      <a:alpha val="59607"/>
                    </a:srgbClr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  <p:sp>
            <p:nvSpPr>
              <p:cNvPr id="65" name="Shape 65"/>
              <p:cNvSpPr/>
              <p:nvPr/>
            </p:nvSpPr>
            <p:spPr>
              <a:xfrm flipH="1">
                <a:off y="3376546" x="539958833"/>
                <a:ext cy="2144107100" cx="1066207051"/>
              </a:xfrm>
              <a:prstGeom prst="chevron">
                <a:avLst>
                  <a:gd fmla="val 10800" name="adj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05CD1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  <p:sp>
            <p:nvSpPr>
              <p:cNvPr id="66" name="Shape 66"/>
              <p:cNvSpPr/>
              <p:nvPr/>
            </p:nvSpPr>
            <p:spPr>
              <a:xfrm flipH="1">
                <a:off y="2482136" x="1081276595"/>
                <a:ext cy="2144107100" cx="1066207051"/>
              </a:xfrm>
              <a:prstGeom prst="chevron">
                <a:avLst>
                  <a:gd fmla="val 10800" name="adj"/>
                </a:avLst>
              </a:prstGeom>
              <a:gradFill>
                <a:gsLst>
                  <a:gs pos="0">
                    <a:srgbClr val="005CD1"/>
                  </a:gs>
                  <a:gs pos="100000">
                    <a:srgbClr val="002052"/>
                  </a:gs>
                </a:gsLst>
                <a:lin ang="0" scaled="0"/>
              </a:gradFill>
              <a:ln>
                <a:noFill/>
              </a:ln>
            </p:spPr>
            <p:txBody>
              <a:bodyPr bIns="45700" rIns="91425" lIns="91425" tIns="45700" anchor="ctr" anchorCtr="0">
                <a:noAutofit/>
              </a:bodyPr>
              <a:lstStyle/>
              <a:p/>
            </p:txBody>
          </p:sp>
        </p:grpSp>
      </p:grpSp>
      <p:grpSp>
        <p:nvGrpSpPr>
          <p:cNvPr id="67" name="Shape 67"/>
          <p:cNvGrpSpPr/>
          <p:nvPr/>
        </p:nvGrpSpPr>
        <p:grpSpPr>
          <a:xfrm>
            <a:off y="1331911" x="2208211"/>
            <a:ext cy="144461" cx="6481762"/>
            <a:chOff y="0" x="0"/>
            <a:chExt cy="2147483647" cx="2147483647"/>
          </a:xfrm>
        </p:grpSpPr>
        <p:sp>
          <p:nvSpPr>
            <p:cNvPr id="68" name="Shape 68"/>
            <p:cNvSpPr/>
            <p:nvPr/>
          </p:nvSpPr>
          <p:spPr>
            <a:xfrm flipH="1">
              <a:off y="0" x="2129595840"/>
              <a:ext cy="2147483647" cx="17887806"/>
            </a:xfrm>
            <a:prstGeom prst="chevron">
              <a:avLst>
                <a:gd fmla="val 10800" name="adj"/>
              </a:avLst>
            </a:prstGeom>
            <a:gradFill>
              <a:gsLst>
                <a:gs pos="0">
                  <a:srgbClr val="006AED">
                    <a:alpha val="19607"/>
                  </a:srgbClr>
                </a:gs>
                <a:gs pos="100000">
                  <a:srgbClr val="006AED">
                    <a:alpha val="1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9" name="Shape 69"/>
            <p:cNvSpPr/>
            <p:nvPr/>
          </p:nvSpPr>
          <p:spPr>
            <a:xfrm>
              <a:off y="942014503" x="0"/>
              <a:ext cy="268435448" cx="2129841488"/>
            </a:xfrm>
            <a:prstGeom prst="rect">
              <a:avLst/>
            </a:prstGeom>
            <a:gradFill>
              <a:gsLst>
                <a:gs pos="0">
                  <a:srgbClr val="006AED">
                    <a:alpha val="19607"/>
                  </a:srgbClr>
                </a:gs>
                <a:gs pos="100000">
                  <a:srgbClr val="006AED">
                    <a:alpha val="392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70" name="Shape 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accent2"/>
              </a:buClr>
              <a:buFont typeface="Arial"/>
              <a:buNone/>
              <a:defRPr strike="noStrike" u="none" b="1" cap="none" baseline="0" sz="44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2pPr>
            <a:lvl3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3pPr>
            <a:lvl4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4pPr>
            <a:lvl5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5pPr>
            <a:lvl6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6pPr>
            <a:lvl7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7pPr>
            <a:lvl8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8pPr>
            <a:lvl9pPr algn="l" rtl="0" marR="0" indent="0" marL="0">
              <a:defRPr strike="noStrike" u="none" b="0" cap="none" baseline="0" sz="1800" i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82575" marL="34290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222250" marL="742950">
              <a:spcBef>
                <a:spcPts val="56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74625" marL="114300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84150" marL="16002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84150" marL="205740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y="6570661" x="0"/>
            <a:ext cy="287337" cx="164306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98989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y="6570661" x="1643061"/>
            <a:ext cy="287337" cx="42148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y="6570661" x="8572500"/>
            <a:ext cy="287337" cx="57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3F3F3F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2" r:id="rId4"/>
    <p:sldLayoutId id="2147483653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1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6.jpg" Type="http://schemas.openxmlformats.org/officeDocument/2006/relationships/image" Id="rId4"/><Relationship Target="../media/image15.jpg" Type="http://schemas.openxmlformats.org/officeDocument/2006/relationships/image" Id="rId3"/><Relationship Target="../media/image22.jp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8.jpg" Type="http://schemas.openxmlformats.org/officeDocument/2006/relationships/image" Id="rId4"/><Relationship Target="../media/image20.jpg" Type="http://schemas.openxmlformats.org/officeDocument/2006/relationships/image" Id="rId3"/><Relationship Target="../media/image26.jpg" Type="http://schemas.openxmlformats.org/officeDocument/2006/relationships/image" Id="rId6"/><Relationship Target="../media/image17.jpg" Type="http://schemas.openxmlformats.org/officeDocument/2006/relationships/image" Id="rId5"/><Relationship Target="../media/image29.jpg" Type="http://schemas.openxmlformats.org/officeDocument/2006/relationships/image" Id="rId7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32.jpg" Type="http://schemas.openxmlformats.org/officeDocument/2006/relationships/image" Id="rId4"/><Relationship Target="../media/image23.jpg" Type="http://schemas.openxmlformats.org/officeDocument/2006/relationships/image" Id="rId3"/><Relationship Target="../media/image28.jpg" Type="http://schemas.openxmlformats.org/officeDocument/2006/relationships/image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33.jpg" Type="http://schemas.openxmlformats.org/officeDocument/2006/relationships/image" Id="rId4"/><Relationship Target="../media/image34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35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jpg" Type="http://schemas.openxmlformats.org/officeDocument/2006/relationships/image" Id="rId4"/><Relationship Target="../media/image05.jpg" Type="http://schemas.openxmlformats.org/officeDocument/2006/relationships/image" Id="rId3"/><Relationship Target="../media/image08.jpg" Type="http://schemas.openxmlformats.org/officeDocument/2006/relationships/image" Id="rId6"/><Relationship Target="../media/image06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y="2438400" x="3810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sz="3950" lang="en">
                <a:solidFill>
                  <a:srgbClr val="00435F"/>
                </a:solidFill>
              </a:rPr>
              <a:t>INTRODUCTION TO PERMACULTURE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y="4788850" x="5029200"/>
            <a:ext cy="1611899" cx="3886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56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solidFill>
                  <a:srgbClr val="93C47D"/>
                </a:solidFill>
              </a:rPr>
              <a:t>Urban Strategies</a:t>
            </a:r>
          </a:p>
          <a:p>
            <a:pPr algn="l" rtl="0" lvl="0" marR="0" indent="0" marL="0">
              <a:spcBef>
                <a:spcPts val="56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solidFill>
                  <a:srgbClr val="93C47D"/>
                </a:solidFill>
              </a:rPr>
              <a:t>Workshops 2014</a:t>
            </a:r>
          </a:p>
          <a:p>
            <a:pPr algn="l" rtl="0" lvl="0" marR="0" indent="0" marL="0">
              <a:spcBef>
                <a:spcPts val="56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solidFill>
                  <a:srgbClr val="93C47D"/>
                </a:solidFill>
              </a:rPr>
              <a:t>Butte College</a:t>
            </a:r>
          </a:p>
          <a:p>
            <a:r>
              <a:t/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979212" x="4947425"/>
            <a:ext cy="809625" cx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permaculture...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y="2092825" x="4829575"/>
            <a:ext cy="457200" cx="3493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425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/>
              <a:t>Its an eco design science</a:t>
            </a:r>
          </a:p>
          <a:p>
            <a:pPr rtl="0" lvl="0">
              <a:lnSpc>
                <a:spcPct val="1425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/>
              <a:t>that uses deep observation</a:t>
            </a:r>
          </a:p>
          <a:p>
            <a:pPr rtl="0" lvl="0">
              <a:lnSpc>
                <a:spcPct val="1425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/>
              <a:t>&amp; applies methods &amp; </a:t>
            </a:r>
          </a:p>
          <a:p>
            <a:pPr rtl="0" lvl="0">
              <a:lnSpc>
                <a:spcPct val="1425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/>
              <a:t>techniques,</a:t>
            </a:r>
          </a:p>
          <a:p>
            <a:pPr rtl="0" lvl="0">
              <a:lnSpc>
                <a:spcPct val="1425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/>
              <a:t>to mimic nature’s systems &amp;</a:t>
            </a:r>
          </a:p>
          <a:p>
            <a:pPr rtl="0" lvl="0">
              <a:lnSpc>
                <a:spcPct val="1425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/>
              <a:t>adapt them to our education,</a:t>
            </a:r>
          </a:p>
          <a:p>
            <a:pPr rtl="0" lvl="0">
              <a:lnSpc>
                <a:spcPct val="1425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/>
              <a:t>economy, housing, </a:t>
            </a:r>
          </a:p>
          <a:p>
            <a:pPr rtl="0" lvl="0">
              <a:buNone/>
            </a:pPr>
            <a:r>
              <a:rPr b="1" sz="1800" lang="en"/>
              <a:t>farming and way of living.</a:t>
            </a:r>
          </a:p>
          <a:p>
            <a:r>
              <a:t/>
            </a:r>
          </a:p>
          <a:p>
            <a:pPr>
              <a:buNone/>
            </a:pPr>
            <a:r>
              <a:rPr b="1" sz="1800" lang="en"/>
              <a:t>ITS BASED ON SOLUTION FINDING &amp; ACTION.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37700" x="917625"/>
            <a:ext cy="3670475" cx="34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BF9000"/>
                </a:solidFill>
              </a:rPr>
              <a:t>Solution finding based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                                     Each problem holds</a:t>
            </a:r>
          </a:p>
          <a:p>
            <a:pPr rtl="0" lvl="0">
              <a:buNone/>
            </a:pPr>
            <a:r>
              <a:rPr lang="en"/>
              <a:t>                                     the solution              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10150" x="833925"/>
            <a:ext cy="2383525" cx="35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621250" x="4861800"/>
            <a:ext cy="2383524" cx="35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y="4386200" x="833925"/>
            <a:ext cy="755699" cx="3998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>
                <a:solidFill>
                  <a:srgbClr val="783F04"/>
                </a:solidFill>
              </a:rPr>
              <a:t>DEEP OBSERVATION</a:t>
            </a:r>
          </a:p>
          <a:p>
            <a:pPr rtl="0" lvl="0">
              <a:buNone/>
            </a:pPr>
            <a:r>
              <a:rPr b="1" sz="2400" lang="en">
                <a:solidFill>
                  <a:srgbClr val="783F04"/>
                </a:solidFill>
              </a:rPr>
              <a:t>PATTERNS</a:t>
            </a:r>
          </a:p>
          <a:p>
            <a:pPr rtl="0" lvl="0">
              <a:buNone/>
            </a:pPr>
            <a:r>
              <a:rPr b="1" sz="2400" lang="en">
                <a:solidFill>
                  <a:srgbClr val="783F04"/>
                </a:solidFill>
              </a:rPr>
              <a:t>WHOLE TO DETAILS</a:t>
            </a:r>
          </a:p>
          <a:p>
            <a:pPr rtl="0" lvl="0">
              <a:buNone/>
            </a:pPr>
            <a:r>
              <a:rPr b="1" sz="2400" lang="en">
                <a:solidFill>
                  <a:srgbClr val="783F04"/>
                </a:solidFill>
              </a:rPr>
              <a:t>MIMIC NATURE SYSTEMS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BF9000"/>
                </a:solidFill>
              </a:rPr>
              <a:t>Bill Mollison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2175" x="457199"/>
            <a:ext cy="4662149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0000"/>
                </a:solidFill>
              </a:rPr>
              <a:t>Forced to change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60325">
              <a:buNone/>
            </a:pPr>
            <a:r>
              <a:rPr sz="2400" lang="en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</a:p>
          <a:p>
            <a:r>
              <a:t/>
            </a:r>
          </a:p>
          <a:p>
            <a:pPr rtl="0" lvl="0" indent="0" marL="0">
              <a:buNone/>
            </a:pPr>
            <a:r>
              <a:rPr sz="2400" lang="en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 "Love is a verb. </a:t>
            </a:r>
          </a:p>
          <a:p>
            <a:pPr rtl="0" lvl="0">
              <a:buNone/>
            </a:pPr>
            <a:r>
              <a:rPr sz="2400" lang="en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We have to let our love call us into action." </a:t>
            </a:r>
          </a:p>
          <a:p>
            <a:pPr>
              <a:buNone/>
            </a:pPr>
            <a:r>
              <a:rPr sz="2400" lang="en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Lierre Keith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ethics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                        Care of the earth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                        Care of the people</a:t>
            </a:r>
          </a:p>
          <a:p>
            <a:r>
              <a:t/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                               Share 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322600" x="6739887"/>
            <a:ext cy="2076450" cx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Principles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1600200" x="2044525"/>
            <a:ext cy="4526100" cx="6722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800" lang="en"/>
              <a:t>1-Observe &amp; interact</a:t>
            </a:r>
          </a:p>
          <a:p>
            <a:pPr rtl="0" lvl="0">
              <a:buNone/>
            </a:pPr>
            <a:r>
              <a:rPr b="1" sz="1800" lang="en"/>
              <a:t>2-Catch &amp; store energy</a:t>
            </a:r>
          </a:p>
          <a:p>
            <a:pPr rtl="0" lvl="0">
              <a:buNone/>
            </a:pPr>
            <a:r>
              <a:rPr b="1" sz="1800" lang="en"/>
              <a:t>3-Obtain a yield</a:t>
            </a:r>
          </a:p>
          <a:p>
            <a:pPr rtl="0" lvl="0">
              <a:buNone/>
            </a:pPr>
            <a:r>
              <a:rPr b="1" sz="1800" lang="en"/>
              <a:t>4-Apply self regulation &amp; accept feedback</a:t>
            </a:r>
          </a:p>
          <a:p>
            <a:pPr rtl="0" lvl="0">
              <a:buNone/>
            </a:pPr>
            <a:r>
              <a:rPr b="1" sz="1800" lang="en"/>
              <a:t>5-Use &amp; value renewable resources &amp; services</a:t>
            </a:r>
          </a:p>
          <a:p>
            <a:pPr rtl="0" lvl="0">
              <a:buNone/>
            </a:pPr>
            <a:r>
              <a:rPr b="1" sz="1800" lang="en"/>
              <a:t>6-Produce no waste</a:t>
            </a:r>
          </a:p>
          <a:p>
            <a:pPr rtl="0" lvl="0">
              <a:buNone/>
            </a:pPr>
            <a:r>
              <a:rPr b="1" sz="1800" lang="en"/>
              <a:t>7-Design from patterns to details</a:t>
            </a:r>
          </a:p>
          <a:p>
            <a:pPr rtl="0" lvl="0">
              <a:buNone/>
            </a:pPr>
            <a:r>
              <a:rPr b="1" sz="1800" lang="en"/>
              <a:t>8-Integrate rather than segregate</a:t>
            </a:r>
          </a:p>
          <a:p>
            <a:pPr rtl="0" lvl="0">
              <a:buNone/>
            </a:pPr>
            <a:r>
              <a:rPr b="1" sz="1800" lang="en"/>
              <a:t>9-Use small &amp; slow solutions</a:t>
            </a:r>
          </a:p>
          <a:p>
            <a:pPr rtl="0" lvl="0">
              <a:buNone/>
            </a:pPr>
            <a:r>
              <a:rPr b="1" sz="1800" lang="en"/>
              <a:t>10-Use &amp; value diversity</a:t>
            </a:r>
          </a:p>
          <a:p>
            <a:pPr rtl="0" lvl="0">
              <a:buNone/>
            </a:pPr>
            <a:r>
              <a:rPr b="1" sz="1800" lang="en"/>
              <a:t>11-Use edges &amp; value the marginal</a:t>
            </a:r>
          </a:p>
          <a:p>
            <a:pPr>
              <a:buNone/>
            </a:pPr>
            <a:r>
              <a:rPr b="1" sz="1800" lang="en"/>
              <a:t>12-Creatively use and respond to change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92662" x="6741025"/>
            <a:ext cy="2143125" cx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</a:rPr>
              <a:t>History and evolution of permaculture TIME &amp; LOCATION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212" name="Shape 2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45087" x="521587"/>
            <a:ext cy="2028825" cx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466975" x="3386137"/>
            <a:ext cy="1924050" cx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360512" x="6238812"/>
            <a:ext cy="2390775" cx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y="3933825" x="5956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original</a:t>
            </a:r>
          </a:p>
          <a:p>
            <a:pPr>
              <a:buNone/>
            </a:pPr>
            <a:r>
              <a:rPr lang="en"/>
              <a:t>nature orientated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y="4507600" x="28655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overpopulated</a:t>
            </a:r>
          </a:p>
          <a:p>
            <a:pPr>
              <a:buNone/>
            </a:pPr>
            <a:r>
              <a:rPr lang="en"/>
              <a:t>socially orientated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y="5751300" x="5537925"/>
            <a:ext cy="646199" cx="4865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             ???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David Bohm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-</a:t>
            </a:r>
            <a:r>
              <a:rPr sz="2400" lang="en"/>
              <a:t>We haven’t worked on ways to develop a higher social intelligence...</a:t>
            </a:r>
          </a:p>
          <a:p>
            <a:pPr rtl="0" lvl="0">
              <a:buNone/>
            </a:pPr>
            <a:r>
              <a:rPr sz="2400" lang="en"/>
              <a:t>-We need this higher intelligence to operate socially, otherwise we are not going to survive...</a:t>
            </a:r>
          </a:p>
          <a:p>
            <a:pPr rtl="0" lvl="0">
              <a:buNone/>
            </a:pPr>
            <a:r>
              <a:rPr sz="2400" lang="en"/>
              <a:t>-If we don’t manage things socially, </a:t>
            </a:r>
          </a:p>
          <a:p>
            <a:pPr rtl="0" lvl="0">
              <a:buNone/>
            </a:pPr>
            <a:r>
              <a:rPr sz="2400" lang="en"/>
              <a:t>individual high intelligence is not going to make much difference…</a:t>
            </a:r>
          </a:p>
          <a:p>
            <a:pPr>
              <a:buNone/>
            </a:pPr>
            <a:r>
              <a:rPr sz="2400" lang="en"/>
              <a:t>-Thought is largely a collective phenomenon, made possible only through culture and communication.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941875" x="7690700"/>
            <a:ext cy="1771650" cx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patterns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231" name="Shape 2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36675" x="843212"/>
            <a:ext cy="1847850" cx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662275" x="843212"/>
            <a:ext cy="1847850" cx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814425" x="843212"/>
            <a:ext cy="1847850" cx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y="1416675" x="3718775"/>
            <a:ext cy="457200" cx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5" name="Shape 235"/>
          <p:cNvSpPr/>
          <p:nvPr/>
        </p:nvSpPr>
        <p:spPr>
          <a:xfrm>
            <a:off y="2012300" x="3879775"/>
            <a:ext cy="457200" cx="914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6" name="Shape 236"/>
          <p:cNvSpPr txBox="1"/>
          <p:nvPr/>
        </p:nvSpPr>
        <p:spPr>
          <a:xfrm>
            <a:off y="1738650" x="603697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"/>
              <a:t>chinampas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071900" x="5501175"/>
            <a:ext cy="1790700" cx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2984525" x="3310200"/>
            <a:ext cy="3508174" cx="55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741B47"/>
                </a:solidFill>
              </a:rPr>
              <a:t>pattern to design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245" name="Shape 2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sz="4000" lang="en">
                <a:solidFill>
                  <a:srgbClr val="A64D79"/>
                </a:solidFill>
              </a:rPr>
              <a:t>What is perma-fun-K?</a:t>
            </a:r>
          </a:p>
        </p:txBody>
      </p:sp>
      <p:sp>
        <p:nvSpPr>
          <p:cNvPr id="94" name="Shape 94"/>
          <p:cNvSpPr/>
          <p:nvPr>
            <p:ph idx="1" type="obj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>
              <a:buNone/>
            </a:pPr>
            <a:r>
              <a:rPr sz="2700" lang="en">
                <a:solidFill>
                  <a:schemeClr val="dk1"/>
                </a:solidFill>
              </a:rPr>
              <a:t>
</a:t>
            </a:r>
          </a:p>
          <a:p>
            <a:pPr algn="just" rtl="0" lvl="0" marR="0">
              <a:buNone/>
            </a:pPr>
            <a:r>
              <a:rPr b="1" sz="2700" lang="en">
                <a:solidFill>
                  <a:schemeClr val="dk1"/>
                </a:solidFill>
              </a:rPr>
              <a:t>perma-fun-K is an educational non profit that offers Permaculture &amp; Regenerative Agriculture hands-on workshops for adults and children.</a:t>
            </a:r>
          </a:p>
          <a:p>
            <a:r>
              <a:t/>
            </a:r>
          </a:p>
          <a:p>
            <a:pPr algn="just" rtl="0" lvl="0" marR="0" indent="-120650" marL="0">
              <a:buClr>
                <a:schemeClr val="dk1"/>
              </a:buClr>
              <a:buSzPct val="166666"/>
              <a:buFont typeface="Arial"/>
              <a:buChar char="•"/>
            </a:pPr>
            <a:r>
              <a:rPr sz="2700" lang="en">
                <a:solidFill>
                  <a:schemeClr val="dk1"/>
                </a:solidFill>
              </a:rPr>
              <a:t>It was funded in 2009</a:t>
            </a:r>
          </a:p>
          <a:p>
            <a:pPr algn="just" rtl="0" lvl="0" marR="0" indent="-120650" marL="0">
              <a:buClr>
                <a:schemeClr val="dk1"/>
              </a:buClr>
              <a:buSzPct val="166666"/>
              <a:buFont typeface="Arial"/>
              <a:buChar char="•"/>
            </a:pPr>
            <a:r>
              <a:rPr sz="2700" lang="en">
                <a:solidFill>
                  <a:schemeClr val="dk1"/>
                </a:solidFill>
              </a:rPr>
              <a:t>It works simultaneously in the mediterranean areas of Spain and different parts of California.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y="1417625" x="3928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251" name="Shape 2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15125" x="392800"/>
            <a:ext cy="5645125" cx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y="1899625" x="162597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800" lang="en"/>
              <a:t>what do you see in this natural pattern?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y="3073837" x="5125775"/>
            <a:ext cy="457200" cx="385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800" lang="en"/>
              <a:t>what is it good at?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y="3531050" x="3911975"/>
            <a:ext cy="607199" cx="385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800" lang="en"/>
              <a:t>how does it work?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261" name="Shape 2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00450" x="457200"/>
            <a:ext cy="6140999" cx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y="2125025" x="2801150"/>
            <a:ext cy="1947899" cx="23181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263" name="Shape 26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900400" x="6219812"/>
            <a:ext cy="1847850" cx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y="1271800" x="128787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>
                <a:solidFill>
                  <a:srgbClr val="741B47"/>
                </a:solidFill>
              </a:rPr>
              <a:t>OPTIMUM FLOW PATTERN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y="2012325" x="10625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>
                <a:solidFill>
                  <a:srgbClr val="1155CC"/>
                </a:solidFill>
              </a:rPr>
              <a:t>irrigation system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y="2575775" x="4572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>
                <a:solidFill>
                  <a:srgbClr val="F3F3F3"/>
                </a:solidFill>
              </a:rPr>
              <a:t>drainage system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y="4491500" x="11913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68" name="Shape 268"/>
          <p:cNvSpPr txBox="1"/>
          <p:nvPr/>
        </p:nvSpPr>
        <p:spPr>
          <a:xfrm>
            <a:off y="418575" x="6117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>
                <a:solidFill>
                  <a:srgbClr val="CC0000"/>
                </a:solidFill>
              </a:rPr>
              <a:t>GOOD AT COLLECTING AND FLUSHING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y="4443200" x="6922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00FF00"/>
                </a:solidFill>
              </a:rPr>
              <a:t>NUTRIENDS &amp; WATER FLOW</a:t>
            </a:r>
          </a:p>
          <a:p>
            <a:pPr rtl="0" lvl="0">
              <a:buNone/>
            </a:pPr>
            <a:r>
              <a:rPr lang="en">
                <a:solidFill>
                  <a:srgbClr val="4A86E8"/>
                </a:solidFill>
              </a:rPr>
              <a:t>GAS GLOW</a:t>
            </a:r>
          </a:p>
          <a:p>
            <a:r>
              <a:t/>
            </a:r>
          </a:p>
          <a:p>
            <a:r>
              <a:t/>
            </a:r>
          </a:p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    TRAFFIC OR INFORMATION FLOW </a:t>
            </a:r>
          </a:p>
        </p:txBody>
      </p:sp>
      <p:sp>
        <p:nvSpPr>
          <p:cNvPr id="270" name="Shape 270"/>
          <p:cNvSpPr/>
          <p:nvPr/>
        </p:nvSpPr>
        <p:spPr>
          <a:xfrm>
            <a:off y="-225438" x="3187461"/>
            <a:ext cy="4056900" cx="4056900"/>
          </a:xfrm>
          <a:prstGeom prst="arc">
            <a:avLst>
              <a:gd fmla="val 9823" name="adj1"/>
              <a:gd fmla="val 27285" name="adj2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1" name="Shape 271"/>
          <p:cNvSpPr/>
          <p:nvPr/>
        </p:nvSpPr>
        <p:spPr>
          <a:xfrm>
            <a:off y="353491" x="3573216"/>
            <a:ext cy="3414300" cx="3414300"/>
          </a:xfrm>
          <a:prstGeom prst="arc">
            <a:avLst>
              <a:gd fmla="val 21368941" name="adj1"/>
              <a:gd fmla="val 21502723" name="adj2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2" name="Shape 272"/>
          <p:cNvSpPr/>
          <p:nvPr/>
        </p:nvSpPr>
        <p:spPr>
          <a:xfrm>
            <a:off y="1715150" x="2889650"/>
            <a:ext cy="563100" cx="2141099"/>
          </a:xfrm>
          <a:prstGeom prst="blockArc">
            <a:avLst>
              <a:gd fmla="val 10709021" name="adj1"/>
              <a:gd fmla="val 0" name="adj2"/>
              <a:gd fmla="val 25000" name="adj3"/>
            </a:avLst>
          </a:prstGeom>
          <a:solidFill>
            <a:srgbClr val="76A5A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273" name="Shape 27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186312" x="2801137"/>
            <a:ext cy="1847850" cx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 rot="10800000" flipH="1">
            <a:off y="3273399" x="4040750"/>
            <a:ext cy="91200" cx="186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5" name="Shape 275"/>
          <p:cNvSpPr/>
          <p:nvPr/>
        </p:nvSpPr>
        <p:spPr>
          <a:xfrm>
            <a:off y="2865550" x="4732975"/>
            <a:ext cy="91200" cx="1255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6" name="Shape 276"/>
          <p:cNvSpPr/>
          <p:nvPr/>
        </p:nvSpPr>
        <p:spPr>
          <a:xfrm>
            <a:off y="2559675" x="4684700"/>
            <a:ext cy="91200" cx="1255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7" name="Shape 277"/>
          <p:cNvSpPr txBox="1"/>
          <p:nvPr/>
        </p:nvSpPr>
        <p:spPr>
          <a:xfrm>
            <a:off y="1417625" x="445932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CATCHMENT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y="2376675" x="6133575"/>
            <a:ext cy="457200" cx="3867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  INDIVIDUALS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y="2682550" x="598877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     GROUPS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y="2930412" x="6216975"/>
            <a:ext cy="457200" cx="3700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lang="en"/>
              <a:t>PERMACULTURE</a:t>
            </a:r>
          </a:p>
          <a:p>
            <a:pPr rtl="0" lvl="0">
              <a:buNone/>
            </a:pPr>
            <a:r>
              <a:rPr b="1" lang="en"/>
              <a:t>SYNERGY is basically</a:t>
            </a:r>
          </a:p>
          <a:p>
            <a:pPr rtl="0" lvl="0">
              <a:buNone/>
            </a:pPr>
            <a:r>
              <a:rPr b="1" lang="en"/>
              <a:t>this juncture</a:t>
            </a:r>
          </a:p>
          <a:p>
            <a:pPr rtl="0" lvl="0">
              <a:buNone/>
            </a:pPr>
            <a:r>
              <a:rPr b="1" lang="en"/>
              <a:t>COLLECTING COMMON</a:t>
            </a:r>
          </a:p>
          <a:p>
            <a:pPr rtl="0" lvl="0">
              <a:buNone/>
            </a:pPr>
            <a:r>
              <a:rPr b="1" lang="en"/>
              <a:t>INFORMATION so that</a:t>
            </a:r>
          </a:p>
          <a:p>
            <a:pPr rtl="0" lvl="0">
              <a:buNone/>
            </a:pPr>
            <a:r>
              <a:rPr b="1" lang="en"/>
              <a:t>COLLECTIVE INTELLIGENCE</a:t>
            </a:r>
          </a:p>
          <a:p>
            <a:pPr rtl="0" lvl="0">
              <a:buNone/>
            </a:pPr>
            <a:r>
              <a:rPr b="1" lang="en"/>
              <a:t>can FLOW through out the </a:t>
            </a:r>
          </a:p>
          <a:p>
            <a:pPr rtl="0" lvl="0">
              <a:buNone/>
            </a:pPr>
            <a:r>
              <a:rPr b="1" lang="en"/>
              <a:t>community and back</a:t>
            </a:r>
          </a:p>
          <a:p>
            <a:pPr>
              <a:buNone/>
            </a:pPr>
            <a:r>
              <a:rPr b="1" lang="en"/>
              <a:t>NUTRIENTS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ln w="9525" cap="flat">
            <a:solidFill>
              <a:srgbClr val="6AA84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synergies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457200"/>
            <a:ext cy="4765049" cx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y="3654375" x="3573875"/>
            <a:ext cy="457200" cx="3657600"/>
          </a:xfrm>
          <a:prstGeom prst="rect">
            <a:avLst/>
          </a:prstGeom>
          <a:ln w="9525" cap="flat">
            <a:solidFill>
              <a:srgbClr val="006AED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2400" lang="en"/>
              <a:t>MAKING CONNECTIONS 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y="2157200" x="17708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INCLUDES &amp; TRANSCENDS THE OLD STRUCTURES ( natural way of evolution )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517400" x="6219812"/>
            <a:ext cy="1847850" cx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solidFill>
            <a:srgbClr val="6AA84F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600" lang="en"/>
              <a:t>An exercise in collective intelligence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297" name="Shape 2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457225"/>
            <a:ext cy="4526100" cx="82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y="3200400" x="338072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Wider vision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305" name="Shape 3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625" x="457200"/>
            <a:ext cy="4925224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chaordic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</a:t>
            </a:r>
            <a:r>
              <a:rPr sz="2400" lang="en"/>
              <a:t>s the name of a natural pattern..</a:t>
            </a:r>
          </a:p>
          <a:p>
            <a:pPr rtl="0" lvl="0">
              <a:buNone/>
            </a:pPr>
            <a:r>
              <a:rPr sz="2400" lang="en"/>
              <a:t>… is the pattern of complex natural self regulating systems..</a:t>
            </a:r>
          </a:p>
          <a:p>
            <a:pPr rtl="0" lvl="0">
              <a:buNone/>
            </a:pPr>
            <a:r>
              <a:rPr sz="2400" lang="en"/>
              <a:t>                                          .. like ecosystems</a:t>
            </a:r>
          </a:p>
          <a:p>
            <a:pPr rtl="0" lvl="0">
              <a:buNone/>
            </a:pPr>
            <a:r>
              <a:rPr sz="2400" lang="en"/>
              <a:t>                                          .. like your body</a:t>
            </a:r>
          </a:p>
          <a:p>
            <a:pPr rtl="0" lvl="0">
              <a:buNone/>
            </a:pPr>
            <a:r>
              <a:rPr sz="2400" lang="en"/>
              <a:t>                                          .. like your brain</a:t>
            </a:r>
          </a:p>
          <a:p>
            <a:pPr rtl="0" lvl="0">
              <a:buNone/>
            </a:pPr>
            <a:r>
              <a:rPr sz="2400" lang="en"/>
              <a:t>                                          .. like a forest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/>
              <a:t>..so we can consciously design organizations and lifes that way too!!</a:t>
            </a:r>
          </a:p>
          <a:p>
            <a:pPr>
              <a:buNone/>
            </a:pPr>
            <a:r>
              <a:rPr lang="en"/>
              <a:t>   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 “chaord” is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318" name="Shape 3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187" x="602075"/>
            <a:ext cy="1190625" cx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y="2860700" x="4572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2400" lang="en"/>
              <a:t>Chaos / Order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y="2189400" x="45076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/>
              <a:t>Any organization, organism or system that is: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           </a:t>
            </a:r>
            <a:r>
              <a:rPr b="1" sz="2400" lang="en"/>
              <a:t>Self organized</a:t>
            </a:r>
          </a:p>
          <a:p>
            <a:pPr rtl="0" lvl="0">
              <a:buNone/>
            </a:pPr>
            <a:r>
              <a:rPr b="1" sz="2400" lang="en"/>
              <a:t>      Self Govern</a:t>
            </a:r>
          </a:p>
          <a:p>
            <a:pPr rtl="0" lvl="0">
              <a:buNone/>
            </a:pPr>
            <a:r>
              <a:rPr b="1" sz="2400" lang="en"/>
              <a:t>      Non-linear</a:t>
            </a:r>
          </a:p>
          <a:p>
            <a:pPr rtl="0" lvl="0">
              <a:buNone/>
            </a:pPr>
            <a:r>
              <a:rPr b="1" sz="2400" lang="en"/>
              <a:t>      Adaptable</a:t>
            </a:r>
          </a:p>
          <a:p>
            <a:pPr rtl="0" lvl="0">
              <a:buNone/>
            </a:pPr>
            <a:r>
              <a:rPr b="1" sz="2400" lang="en"/>
              <a:t>      Complex</a:t>
            </a:r>
          </a:p>
          <a:p>
            <a:pPr>
              <a:buNone/>
            </a:pPr>
            <a:r>
              <a:rPr lang="en"/>
              <a:t>     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/>
          <p:nvPr>
            <p:ph idx="1" type="obj"/>
          </p:nvPr>
        </p:nvSpPr>
        <p:spPr>
          <a:xfrm>
            <a:off y="1447800" x="6096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strike="noStrike" u="none" b="0" cap="none" baseline="0" sz="18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pPr algn="ct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000" lang="en" i="0">
                <a:solidFill>
                  <a:srgbClr val="004360"/>
                </a:solidFill>
                <a:latin typeface="Arial"/>
                <a:ea typeface="Arial"/>
                <a:cs typeface="Arial"/>
                <a:sym typeface="Arial"/>
              </a:rPr>
              <a:t>Thanks for your patience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A64D79"/>
                </a:solidFill>
              </a:rPr>
              <a:t>perma-fun-K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600200" x="4572000"/>
            <a:ext cy="4526100" cx="4114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 rtl="0" lvl="0">
              <a:buNone/>
            </a:pPr>
            <a:r>
              <a:rPr lang="en"/>
              <a:t>permanent</a:t>
            </a:r>
          </a:p>
          <a:p>
            <a:pPr rtl="0" lvl="0">
              <a:buNone/>
            </a:pPr>
            <a:r>
              <a:rPr lang="en"/>
              <a:t>permaculture</a:t>
            </a:r>
          </a:p>
          <a:p>
            <a:pPr rtl="0" lvl="0">
              <a:buNone/>
            </a:pPr>
            <a:r>
              <a:rPr lang="en"/>
              <a:t>learning through</a:t>
            </a:r>
          </a:p>
          <a:p>
            <a:pPr rtl="0" lvl="0">
              <a:buNone/>
            </a:pPr>
            <a:r>
              <a:rPr lang="en"/>
              <a:t>fun</a:t>
            </a:r>
          </a:p>
          <a:p>
            <a:pPr>
              <a:buNone/>
            </a:pPr>
            <a:r>
              <a:rPr lang="en"/>
              <a:t>celebration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741B47"/>
                </a:solidFill>
              </a:rPr>
              <a:t>Our main focus of action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600200" x="4588100"/>
            <a:ext cy="4526100" cx="409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buNone/>
            </a:pPr>
            <a:r>
              <a:rPr lang="en"/>
              <a:t>- Hands-on   workshops</a:t>
            </a:r>
          </a:p>
          <a:p>
            <a:pPr rtl="0" lvl="0">
              <a:buNone/>
            </a:pPr>
            <a:r>
              <a:rPr lang="en"/>
              <a:t>- Urban strategies</a:t>
            </a:r>
          </a:p>
          <a:p>
            <a:pPr rtl="0" lvl="0">
              <a:buNone/>
            </a:pPr>
            <a:r>
              <a:rPr lang="en"/>
              <a:t>- Perma-kids</a:t>
            </a:r>
          </a:p>
          <a:p>
            <a:pPr rtl="0" lvl="0">
              <a:buNone/>
            </a:pPr>
            <a:r>
              <a:rPr lang="en"/>
              <a:t>- Veggy box</a:t>
            </a:r>
          </a:p>
          <a:p>
            <a:r>
              <a:t/>
            </a:r>
          </a:p>
          <a:p>
            <a:pPr indent="0" marL="0">
              <a:buNone/>
            </a:pPr>
            <a:r>
              <a:rPr b="1" lang="en">
                <a:solidFill>
                  <a:srgbClr val="741B47"/>
                </a:solidFill>
              </a:rPr>
              <a:t>perma-fun-K.com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31825" x="582400"/>
            <a:ext cy="1851349" cx="189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31825" x="2585250"/>
            <a:ext cy="1851349" cx="18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976375" x="582400"/>
            <a:ext cy="1931826" cx="18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976375" x="2640175"/>
            <a:ext cy="1931825" cx="17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424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A64D79"/>
                </a:solidFill>
              </a:rPr>
              <a:t>Goals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55700" x="5489625"/>
            <a:ext cy="4870800" cx="3525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*To promote organic &amp; 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regenerative agriculture practices.</a:t>
            </a:r>
          </a:p>
          <a:p>
            <a:r>
              <a:t/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*To create permaculture 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education with other organizations..</a:t>
            </a:r>
          </a:p>
          <a:p>
            <a:r>
              <a:t/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*To move towards more resilient 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habits &amp; communities.</a:t>
            </a:r>
          </a:p>
          <a:p>
            <a:r>
              <a:t/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*To document educational </a:t>
            </a:r>
          </a:p>
          <a:p>
            <a:pPr>
              <a:buNone/>
            </a:pPr>
            <a:r>
              <a:rPr b="1" sz="1800" lang="en">
                <a:solidFill>
                  <a:srgbClr val="000000"/>
                </a:solidFill>
              </a:rPr>
              <a:t> videos &amp; materials.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61575" x="357000"/>
            <a:ext cy="4749074" cx="47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y="6455525" x="96592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Barcelona, Permaculture work day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A64D79"/>
                </a:solidFill>
              </a:rPr>
              <a:t> Educational approaches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584100" x="5022750"/>
            <a:ext cy="4526100" cx="3663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-HANDS-ON LEARNING &amp;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COMMUNITY CELEBRATION.</a:t>
            </a:r>
          </a:p>
          <a:p>
            <a:r>
              <a:t/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None/>
            </a:pPr>
            <a:r>
              <a:rPr b="1" sz="1800" lang="en">
                <a:solidFill>
                  <a:srgbClr val="000000"/>
                </a:solidFill>
              </a:rPr>
              <a:t>-Creating a safe container where coming into leadership &amp;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problem solving is embraced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for all the participants.</a:t>
            </a:r>
          </a:p>
          <a:p>
            <a:r>
              <a:t/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-Applying eco village group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dynamics, eco psychology &amp; 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None/>
            </a:pPr>
            <a:r>
              <a:rPr b="1" sz="1800" lang="en">
                <a:solidFill>
                  <a:srgbClr val="000000"/>
                </a:solidFill>
              </a:rPr>
              <a:t>sustainable community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None/>
            </a:pPr>
            <a:r>
              <a:rPr b="1" sz="1800" lang="en">
                <a:solidFill>
                  <a:srgbClr val="000000"/>
                </a:solidFill>
              </a:rPr>
              <a:t>techniques.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12300" x="457200"/>
            <a:ext cy="3952999" cx="423107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y="5965300" x="1561575"/>
            <a:ext cy="834600" cx="5154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Ibiza, Spain PDC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A64D79"/>
                </a:solidFill>
              </a:rPr>
              <a:t>Workshops DVD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417625" x="4588100"/>
            <a:ext cy="4708799" cx="409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In this DVD you will learn: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-Introduction to Permaculture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-Introduction to Regenerative Agriculture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-Intensive gardening techniques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-Food forest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-Water catchments &amp; grey water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-Water catchment tank building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-Biogas cooker building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-Edible mushrooms &amp; inoculation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-hydrogen cell building</a:t>
            </a:r>
          </a:p>
          <a:p>
            <a:pPr rtl="0" lvl="0" indent="0" marL="0">
              <a:lnSpc>
                <a:spcPct val="1425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">
                <a:solidFill>
                  <a:srgbClr val="000000"/>
                </a:solidFill>
              </a:rPr>
              <a:t>-Urban homesteading and more.</a:t>
            </a:r>
          </a:p>
          <a:p>
            <a:r>
              <a:t/>
            </a:r>
          </a:p>
        </p:txBody>
      </p:sp>
      <p:sp>
        <p:nvSpPr>
          <p:cNvPr id="133" name="Shape 133"/>
          <p:cNvSpPr txBox="1"/>
          <p:nvPr/>
        </p:nvSpPr>
        <p:spPr>
          <a:xfrm>
            <a:off y="3058725" x="6600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lang="en">
                <a:solidFill>
                  <a:srgbClr val="741B47"/>
                </a:solidFill>
              </a:rPr>
              <a:t>- Butte College Workshops</a:t>
            </a:r>
          </a:p>
          <a:p>
            <a:pPr rtl="0" lvl="0">
              <a:buNone/>
            </a:pPr>
            <a:r>
              <a:rPr b="1" lang="en">
                <a:solidFill>
                  <a:srgbClr val="741B47"/>
                </a:solidFill>
              </a:rPr>
              <a:t>- Happy corner Hands-on workshops</a:t>
            </a:r>
          </a:p>
          <a:p>
            <a:pPr rtl="0" lvl="0">
              <a:buNone/>
            </a:pPr>
            <a:r>
              <a:rPr b="1" lang="en">
                <a:solidFill>
                  <a:srgbClr val="741B47"/>
                </a:solidFill>
              </a:rPr>
              <a:t>- Grub Fall hands-on series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>
                <a:solidFill>
                  <a:srgbClr val="741B47"/>
                </a:solidFill>
              </a:rPr>
              <a:t>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b="1" sz="2400" lang="en">
                <a:solidFill>
                  <a:srgbClr val="741B47"/>
                </a:solidFill>
              </a:rPr>
              <a:t>           pre-order:</a:t>
            </a:r>
          </a:p>
          <a:p>
            <a:pPr>
              <a:buNone/>
            </a:pPr>
            <a:r>
              <a:rPr b="1" sz="2400" lang="en">
                <a:solidFill>
                  <a:srgbClr val="741B47"/>
                </a:solidFill>
              </a:rPr>
              <a:t>        530 966 6686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600" lang="en">
                <a:solidFill>
                  <a:srgbClr val="38761D"/>
                </a:solidFill>
              </a:rPr>
              <a:t>what does permaculture stand for?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40" name="Shape 1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37174" x="457200"/>
            <a:ext cy="5123349" cx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y="1996225" x="949825"/>
            <a:ext cy="531300" cx="4349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>
                <a:solidFill>
                  <a:srgbClr val="FF0000"/>
                </a:solidFill>
              </a:rPr>
              <a:t>PERMANENT AGRICULTURE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1658150" x="5215950"/>
            <a:ext cy="457200" cx="3541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>
                <a:solidFill>
                  <a:srgbClr val="FF0000"/>
                </a:solidFill>
              </a:rPr>
              <a:t>PERMANENT CULTURE</a:t>
            </a:r>
          </a:p>
        </p:txBody>
      </p:sp>
      <p:sp>
        <p:nvSpPr>
          <p:cNvPr id="143" name="Shape 143"/>
          <p:cNvSpPr/>
          <p:nvPr/>
        </p:nvSpPr>
        <p:spPr>
          <a:xfrm>
            <a:off y="1738650" x="3670475"/>
            <a:ext cy="914400" cx="914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4" name="Shape 144"/>
          <p:cNvSpPr/>
          <p:nvPr/>
        </p:nvSpPr>
        <p:spPr>
          <a:xfrm>
            <a:off y="2108925" x="5022750"/>
            <a:ext cy="914400" cx="914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5" name="Shape 145"/>
          <p:cNvSpPr txBox="1"/>
          <p:nvPr/>
        </p:nvSpPr>
        <p:spPr>
          <a:xfrm>
            <a:off y="5892075" x="587597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</a:rPr>
              <a:t>Tasmania PDC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38761D"/>
                </a:solidFill>
              </a:rPr>
              <a:t>HUG 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
</a:t>
            </a:r>
            <a:r>
              <a:rPr lang="en"/>
              <a:t>  </a:t>
            </a:r>
          </a:p>
        </p:txBody>
      </p:sp>
      <p:sp>
        <p:nvSpPr>
          <p:cNvPr id="152" name="Shape 152"/>
          <p:cNvSpPr/>
          <p:nvPr/>
        </p:nvSpPr>
        <p:spPr>
          <a:xfrm>
            <a:off y="2974975" x="3638275"/>
            <a:ext cy="1419929" cx="1609902"/>
          </a:xfrm>
          <a:prstGeom prst="irregularSeal2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3" name="Shape 153"/>
          <p:cNvSpPr txBox="1"/>
          <p:nvPr/>
        </p:nvSpPr>
        <p:spPr>
          <a:xfrm>
            <a:off y="2624075" x="40407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agriculture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y="3123125" x="51837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alternative technologies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y="3960250" x="50871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education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y="4491500" x="44915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natural building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y="4765175" x="3284125"/>
            <a:ext cy="457200" cx="3931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alternative economies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2976125" x="2624075"/>
            <a:ext cy="507600" cx="4430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resilience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y="3686575" x="2302100"/>
            <a:ext cy="457200" cx="3142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community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4636400" x="2446975"/>
            <a:ext cy="7245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1" name="Shape 161"/>
          <p:cNvSpPr txBox="1"/>
          <p:nvPr/>
        </p:nvSpPr>
        <p:spPr>
          <a:xfrm>
            <a:off y="4346625" x="2624075"/>
            <a:ext cy="457200" cx="3335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land management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y="3638275" x="547352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/>
              <a:t>regenerative techniques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2_Welcome 1">
      <a:dk1>
        <a:srgbClr val="000000"/>
      </a:dk1>
      <a:lt1>
        <a:srgbClr val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FFFFFF"/>
      </a:accent3>
      <a:accent4>
        <a:srgbClr val="006AED"/>
      </a:accent4>
      <a:accent5>
        <a:srgbClr val="0087BF"/>
      </a:accent5>
      <a:accent6>
        <a:srgbClr val="FFFFFF"/>
      </a:accent6>
      <a:hlink>
        <a:srgbClr val="E78707"/>
      </a:hlink>
      <a:folHlink>
        <a:srgbClr val="C618B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1_Welcome 1">
      <a:dk1>
        <a:srgbClr val="000000"/>
      </a:dk1>
      <a:lt1>
        <a:srgbClr val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FFFFFF"/>
      </a:accent3>
      <a:accent4>
        <a:srgbClr val="006AED"/>
      </a:accent4>
      <a:accent5>
        <a:srgbClr val="0087BF"/>
      </a:accent5>
      <a:accent6>
        <a:srgbClr val="FFFFFF"/>
      </a:accent6>
      <a:hlink>
        <a:srgbClr val="E78707"/>
      </a:hlink>
      <a:folHlink>
        <a:srgbClr val="C618B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Welcome 1">
      <a:dk1>
        <a:srgbClr val="000000"/>
      </a:dk1>
      <a:lt1>
        <a:srgbClr val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FFFFFF"/>
      </a:accent3>
      <a:accent4>
        <a:srgbClr val="006AED"/>
      </a:accent4>
      <a:accent5>
        <a:srgbClr val="0087BF"/>
      </a:accent5>
      <a:accent6>
        <a:srgbClr val="FFFFFF"/>
      </a:accent6>
      <a:hlink>
        <a:srgbClr val="E78707"/>
      </a:hlink>
      <a:folHlink>
        <a:srgbClr val="C618B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